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sldIdLst>
    <p:sldId id="256" r:id="rId2"/>
    <p:sldId id="287" r:id="rId3"/>
    <p:sldId id="282" r:id="rId4"/>
    <p:sldId id="270" r:id="rId5"/>
    <p:sldId id="267" r:id="rId6"/>
    <p:sldId id="304" r:id="rId7"/>
    <p:sldId id="258" r:id="rId8"/>
    <p:sldId id="259" r:id="rId9"/>
    <p:sldId id="305" r:id="rId10"/>
    <p:sldId id="306" r:id="rId11"/>
    <p:sldId id="307" r:id="rId12"/>
    <p:sldId id="308" r:id="rId13"/>
    <p:sldId id="302" r:id="rId14"/>
    <p:sldId id="303" r:id="rId15"/>
    <p:sldId id="309" r:id="rId16"/>
    <p:sldId id="301" r:id="rId17"/>
    <p:sldId id="30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aron Admire" initials="AA" lastIdx="1" clrIdx="0">
    <p:extLst>
      <p:ext uri="{19B8F6BF-5375-455C-9EA6-DF929625EA0E}">
        <p15:presenceInfo xmlns:p15="http://schemas.microsoft.com/office/powerpoint/2012/main" userId="714129333fd7bd0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9466" autoAdjust="0"/>
  </p:normalViewPr>
  <p:slideViewPr>
    <p:cSldViewPr snapToGrid="0">
      <p:cViewPr varScale="1">
        <p:scale>
          <a:sx n="56" d="100"/>
          <a:sy n="56" d="100"/>
        </p:scale>
        <p:origin x="14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1-19T09:47:30.336" idx="1">
    <p:pos x="10" y="10"/>
    <p:text/>
    <p:extLst>
      <p:ext uri="{C676402C-5697-4E1C-873F-D02D1690AC5C}">
        <p15:threadingInfo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F568E8-8C84-4789-9051-8B7C59550F7F}" type="datetimeFigureOut">
              <a:rPr lang="en-US" smtClean="0"/>
              <a:t>11/11/2021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848A0C-52CE-4167-9419-0DE6EAD3B830}" type="slidenum">
              <a:rPr lang="en-US" smtClean="0"/>
              <a:t>‹#›</a:t>
            </a:fld>
            <a:endParaRPr lang="en-US"/>
          </a:p>
        </p:txBody>
      </p:sp>
    </p:spTree>
    <p:extLst>
      <p:ext uri="{BB962C8B-B14F-4D97-AF65-F5344CB8AC3E}">
        <p14:creationId xmlns:p14="http://schemas.microsoft.com/office/powerpoint/2010/main" val="2287097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848A0C-52CE-4167-9419-0DE6EAD3B830}" type="slidenum">
              <a:rPr lang="en-US" smtClean="0"/>
              <a:t>3</a:t>
            </a:fld>
            <a:endParaRPr lang="en-US"/>
          </a:p>
        </p:txBody>
      </p:sp>
    </p:spTree>
    <p:extLst>
      <p:ext uri="{BB962C8B-B14F-4D97-AF65-F5344CB8AC3E}">
        <p14:creationId xmlns:p14="http://schemas.microsoft.com/office/powerpoint/2010/main" val="2553041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848A0C-52CE-4167-9419-0DE6EAD3B830}" type="slidenum">
              <a:rPr lang="en-US" smtClean="0"/>
              <a:t>5</a:t>
            </a:fld>
            <a:endParaRPr lang="en-US"/>
          </a:p>
        </p:txBody>
      </p:sp>
    </p:spTree>
    <p:extLst>
      <p:ext uri="{BB962C8B-B14F-4D97-AF65-F5344CB8AC3E}">
        <p14:creationId xmlns:p14="http://schemas.microsoft.com/office/powerpoint/2010/main" val="3478109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848A0C-52CE-4167-9419-0DE6EAD3B830}" type="slidenum">
              <a:rPr lang="en-US" smtClean="0"/>
              <a:t>6</a:t>
            </a:fld>
            <a:endParaRPr lang="en-US"/>
          </a:p>
        </p:txBody>
      </p:sp>
    </p:spTree>
    <p:extLst>
      <p:ext uri="{BB962C8B-B14F-4D97-AF65-F5344CB8AC3E}">
        <p14:creationId xmlns:p14="http://schemas.microsoft.com/office/powerpoint/2010/main" val="26322988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848A0C-52CE-4167-9419-0DE6EAD3B830}" type="slidenum">
              <a:rPr lang="en-US" smtClean="0"/>
              <a:t>17</a:t>
            </a:fld>
            <a:endParaRPr lang="en-US"/>
          </a:p>
        </p:txBody>
      </p:sp>
    </p:spTree>
    <p:extLst>
      <p:ext uri="{BB962C8B-B14F-4D97-AF65-F5344CB8AC3E}">
        <p14:creationId xmlns:p14="http://schemas.microsoft.com/office/powerpoint/2010/main" val="568279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F8CE5B51-F400-4760-8E11-B4799FD90C0B}"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48D5E-93B9-45F2-A11C-F80014EF81E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8930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CE5B51-F400-4760-8E11-B4799FD90C0B}"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48D5E-93B9-45F2-A11C-F80014EF81EC}" type="slidenum">
              <a:rPr lang="en-US" smtClean="0"/>
              <a:t>‹#›</a:t>
            </a:fld>
            <a:endParaRPr lang="en-US"/>
          </a:p>
        </p:txBody>
      </p:sp>
    </p:spTree>
    <p:extLst>
      <p:ext uri="{BB962C8B-B14F-4D97-AF65-F5344CB8AC3E}">
        <p14:creationId xmlns:p14="http://schemas.microsoft.com/office/powerpoint/2010/main" val="2691592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CE5B51-F400-4760-8E11-B4799FD90C0B}"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48D5E-93B9-45F2-A11C-F80014EF81EC}"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2090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CE5B51-F400-4760-8E11-B4799FD90C0B}"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48D5E-93B9-45F2-A11C-F80014EF81EC}" type="slidenum">
              <a:rPr lang="en-US" smtClean="0"/>
              <a:t>‹#›</a:t>
            </a:fld>
            <a:endParaRPr lang="en-US"/>
          </a:p>
        </p:txBody>
      </p:sp>
    </p:spTree>
    <p:extLst>
      <p:ext uri="{BB962C8B-B14F-4D97-AF65-F5344CB8AC3E}">
        <p14:creationId xmlns:p14="http://schemas.microsoft.com/office/powerpoint/2010/main" val="3272533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CE5B51-F400-4760-8E11-B4799FD90C0B}" type="datetimeFigureOut">
              <a:rPr lang="en-US" smtClean="0"/>
              <a:t>11/11/2021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48D5E-93B9-45F2-A11C-F80014EF81E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2507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CE5B51-F400-4760-8E11-B4799FD90C0B}" type="datetimeFigureOut">
              <a:rPr lang="en-US" smtClean="0"/>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48D5E-93B9-45F2-A11C-F80014EF81EC}" type="slidenum">
              <a:rPr lang="en-US" smtClean="0"/>
              <a:t>‹#›</a:t>
            </a:fld>
            <a:endParaRPr lang="en-US"/>
          </a:p>
        </p:txBody>
      </p:sp>
    </p:spTree>
    <p:extLst>
      <p:ext uri="{BB962C8B-B14F-4D97-AF65-F5344CB8AC3E}">
        <p14:creationId xmlns:p14="http://schemas.microsoft.com/office/powerpoint/2010/main" val="11332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CE5B51-F400-4760-8E11-B4799FD90C0B}" type="datetimeFigureOut">
              <a:rPr lang="en-US" smtClean="0"/>
              <a:t>11/11/2021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248D5E-93B9-45F2-A11C-F80014EF81EC}" type="slidenum">
              <a:rPr lang="en-US" smtClean="0"/>
              <a:t>‹#›</a:t>
            </a:fld>
            <a:endParaRPr lang="en-US"/>
          </a:p>
        </p:txBody>
      </p:sp>
    </p:spTree>
    <p:extLst>
      <p:ext uri="{BB962C8B-B14F-4D97-AF65-F5344CB8AC3E}">
        <p14:creationId xmlns:p14="http://schemas.microsoft.com/office/powerpoint/2010/main" val="89773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CE5B51-F400-4760-8E11-B4799FD90C0B}" type="datetimeFigureOut">
              <a:rPr lang="en-US" smtClean="0"/>
              <a:t>11/11/2021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48D5E-93B9-45F2-A11C-F80014EF81EC}" type="slidenum">
              <a:rPr lang="en-US" smtClean="0"/>
              <a:t>‹#›</a:t>
            </a:fld>
            <a:endParaRPr lang="en-US"/>
          </a:p>
        </p:txBody>
      </p:sp>
    </p:spTree>
    <p:extLst>
      <p:ext uri="{BB962C8B-B14F-4D97-AF65-F5344CB8AC3E}">
        <p14:creationId xmlns:p14="http://schemas.microsoft.com/office/powerpoint/2010/main" val="1791303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CE5B51-F400-4760-8E11-B4799FD90C0B}" type="datetimeFigureOut">
              <a:rPr lang="en-US" smtClean="0"/>
              <a:t>11/11/2021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248D5E-93B9-45F2-A11C-F80014EF81EC}" type="slidenum">
              <a:rPr lang="en-US" smtClean="0"/>
              <a:t>‹#›</a:t>
            </a:fld>
            <a:endParaRPr lang="en-US"/>
          </a:p>
        </p:txBody>
      </p:sp>
    </p:spTree>
    <p:extLst>
      <p:ext uri="{BB962C8B-B14F-4D97-AF65-F5344CB8AC3E}">
        <p14:creationId xmlns:p14="http://schemas.microsoft.com/office/powerpoint/2010/main" val="3679019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CE5B51-F400-4760-8E11-B4799FD90C0B}" type="datetimeFigureOut">
              <a:rPr lang="en-US" smtClean="0"/>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48D5E-93B9-45F2-A11C-F80014EF81EC}" type="slidenum">
              <a:rPr lang="en-US" smtClean="0"/>
              <a:t>‹#›</a:t>
            </a:fld>
            <a:endParaRPr lang="en-US"/>
          </a:p>
        </p:txBody>
      </p:sp>
    </p:spTree>
    <p:extLst>
      <p:ext uri="{BB962C8B-B14F-4D97-AF65-F5344CB8AC3E}">
        <p14:creationId xmlns:p14="http://schemas.microsoft.com/office/powerpoint/2010/main" val="3512227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CE5B51-F400-4760-8E11-B4799FD90C0B}" type="datetimeFigureOut">
              <a:rPr lang="en-US" smtClean="0"/>
              <a:t>11/11/2021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48D5E-93B9-45F2-A11C-F80014EF81E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421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8CE5B51-F400-4760-8E11-B4799FD90C0B}" type="datetimeFigureOut">
              <a:rPr lang="en-US" smtClean="0"/>
              <a:t>11/11/2021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8248D5E-93B9-45F2-A11C-F80014EF81EC}"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484518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mailto:compmedhousingrequests@ouhsc.edu"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compmedhousingrequests@ouhsc.edu" TargetMode="External"/><Relationship Id="rId2" Type="http://schemas.openxmlformats.org/officeDocument/2006/relationships/hyperlink" Target="mailto:CMAnimalImportsExport@ouhsc.edu" TargetMode="External"/><Relationship Id="rId1" Type="http://schemas.openxmlformats.org/officeDocument/2006/relationships/slideLayout" Target="../slideLayouts/slideLayout2.xml"/><Relationship Id="rId4" Type="http://schemas.openxmlformats.org/officeDocument/2006/relationships/hyperlink" Target="mailto:comp-med@ouhsc.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orms.office.com/Pages/ResponsePage.aspx?id=neB9nDSQwUS0YsRk_s4gSuHqaClsNh5Aj7nNOefLurlUOFdQVktCVjc5TFpMRDAwNjA4QkZNNVpMSiQlQCN0PWc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TOPAZ </a:t>
            </a:r>
            <a:endParaRPr lang="en-US" dirty="0"/>
          </a:p>
        </p:txBody>
      </p:sp>
      <p:sp>
        <p:nvSpPr>
          <p:cNvPr id="3" name="Subtitle 2"/>
          <p:cNvSpPr>
            <a:spLocks noGrp="1"/>
          </p:cNvSpPr>
          <p:nvPr>
            <p:ph type="subTitle" idx="1"/>
          </p:nvPr>
        </p:nvSpPr>
        <p:spPr/>
        <p:txBody>
          <a:bodyPr>
            <a:normAutofit/>
          </a:bodyPr>
          <a:lstStyle/>
          <a:p>
            <a:r>
              <a:rPr lang="en-US" sz="4000" dirty="0" smtClean="0"/>
              <a:t>Animal Exports and Shipping</a:t>
            </a:r>
            <a:endParaRPr lang="en-US" sz="4000" dirty="0"/>
          </a:p>
        </p:txBody>
      </p:sp>
      <p:pic>
        <p:nvPicPr>
          <p:cNvPr id="1026" name="Picture 2" descr="Image result for topazti"/>
          <p:cNvPicPr>
            <a:picLocks noChangeAspect="1" noChangeArrowheads="1"/>
          </p:cNvPicPr>
          <p:nvPr/>
        </p:nvPicPr>
        <p:blipFill rotWithShape="1">
          <a:blip r:embed="rId2">
            <a:extLst>
              <a:ext uri="{28A0092B-C50C-407E-A947-70E740481C1C}">
                <a14:useLocalDpi xmlns:a14="http://schemas.microsoft.com/office/drawing/2010/main" val="0"/>
              </a:ext>
            </a:extLst>
          </a:blip>
          <a:srcRect r="48318"/>
          <a:stretch/>
        </p:blipFill>
        <p:spPr bwMode="auto">
          <a:xfrm>
            <a:off x="4285028" y="4710582"/>
            <a:ext cx="4135072"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4862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Animal exports cont.</a:t>
            </a:r>
            <a:endParaRPr lang="en-US" dirty="0"/>
          </a:p>
        </p:txBody>
      </p:sp>
      <p:sp>
        <p:nvSpPr>
          <p:cNvPr id="6" name="Text Placeholder 5"/>
          <p:cNvSpPr>
            <a:spLocks noGrp="1"/>
          </p:cNvSpPr>
          <p:nvPr>
            <p:ph type="body" sz="half" idx="2"/>
          </p:nvPr>
        </p:nvSpPr>
        <p:spPr>
          <a:xfrm>
            <a:off x="1024128" y="2257506"/>
            <a:ext cx="4389120" cy="2592286"/>
          </a:xfrm>
        </p:spPr>
        <p:txBody>
          <a:bodyPr>
            <a:normAutofit/>
          </a:bodyPr>
          <a:lstStyle/>
          <a:p>
            <a:pPr marL="285750" indent="-285750">
              <a:buFont typeface="Arial" panose="020B0604020202020204" pitchFamily="34" charset="0"/>
              <a:buChar char="•"/>
            </a:pPr>
            <a:r>
              <a:rPr lang="en-US" sz="1800" dirty="0" smtClean="0"/>
              <a:t>Enter the OUHSC housing location, building and room.</a:t>
            </a:r>
          </a:p>
          <a:p>
            <a:pPr marL="285750" indent="-285750">
              <a:buFont typeface="Arial" panose="020B0604020202020204" pitchFamily="34" charset="0"/>
              <a:buChar char="•"/>
            </a:pPr>
            <a:r>
              <a:rPr lang="en-US" sz="1800" dirty="0" smtClean="0"/>
              <a:t>Species and Strain for export.</a:t>
            </a:r>
          </a:p>
          <a:p>
            <a:pPr marL="285750" indent="-285750">
              <a:buFont typeface="Arial" panose="020B0604020202020204" pitchFamily="34" charset="0"/>
              <a:buChar char="•"/>
            </a:pPr>
            <a:r>
              <a:rPr lang="en-US" sz="1800" dirty="0" smtClean="0"/>
              <a:t>Background strain of animals to be shipped.</a:t>
            </a:r>
          </a:p>
          <a:p>
            <a:pPr marL="285750" indent="-285750">
              <a:buFont typeface="Arial" panose="020B0604020202020204" pitchFamily="34" charset="0"/>
              <a:buChar char="•"/>
            </a:pPr>
            <a:r>
              <a:rPr lang="en-US" sz="1800" dirty="0" smtClean="0"/>
              <a:t>Coat color of animals to be shipped.</a:t>
            </a:r>
          </a:p>
          <a:p>
            <a:pPr marL="285750" indent="-285750">
              <a:buFont typeface="Arial" panose="020B0604020202020204" pitchFamily="34" charset="0"/>
              <a:buChar char="•"/>
            </a:pPr>
            <a:endParaRPr lang="en-US" sz="18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9966" y="923550"/>
            <a:ext cx="4469660" cy="4993536"/>
          </a:xfrm>
          <a:prstGeom prst="rect">
            <a:avLst/>
          </a:prstGeom>
        </p:spPr>
      </p:pic>
    </p:spTree>
    <p:extLst>
      <p:ext uri="{BB962C8B-B14F-4D97-AF65-F5344CB8AC3E}">
        <p14:creationId xmlns:p14="http://schemas.microsoft.com/office/powerpoint/2010/main" val="24416502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Animal exports cont.</a:t>
            </a:r>
            <a:endParaRPr lang="en-US" dirty="0"/>
          </a:p>
        </p:txBody>
      </p:sp>
      <p:sp>
        <p:nvSpPr>
          <p:cNvPr id="6" name="Text Placeholder 5"/>
          <p:cNvSpPr>
            <a:spLocks noGrp="1"/>
          </p:cNvSpPr>
          <p:nvPr>
            <p:ph type="body" sz="half" idx="2"/>
          </p:nvPr>
        </p:nvSpPr>
        <p:spPr>
          <a:xfrm>
            <a:off x="1024128" y="2257506"/>
            <a:ext cx="4389120" cy="2592286"/>
          </a:xfrm>
        </p:spPr>
        <p:txBody>
          <a:bodyPr>
            <a:normAutofit fontScale="92500"/>
          </a:bodyPr>
          <a:lstStyle/>
          <a:p>
            <a:pPr marL="285750" indent="-285750">
              <a:buFont typeface="Arial" panose="020B0604020202020204" pitchFamily="34" charset="0"/>
              <a:buChar char="•"/>
            </a:pPr>
            <a:r>
              <a:rPr lang="en-US" sz="1800" dirty="0" smtClean="0"/>
              <a:t>Enter the total number of animals to ship. </a:t>
            </a:r>
          </a:p>
          <a:p>
            <a:pPr marL="285750" indent="-285750">
              <a:buFont typeface="Arial" panose="020B0604020202020204" pitchFamily="34" charset="0"/>
              <a:buChar char="•"/>
            </a:pPr>
            <a:r>
              <a:rPr lang="en-US" sz="1800" dirty="0" smtClean="0"/>
              <a:t>Specify number of males and females. </a:t>
            </a:r>
          </a:p>
          <a:p>
            <a:pPr marL="285750" indent="-285750">
              <a:buFont typeface="Arial" panose="020B0604020202020204" pitchFamily="34" charset="0"/>
              <a:buChar char="•"/>
            </a:pPr>
            <a:r>
              <a:rPr lang="en-US" sz="1800" dirty="0" smtClean="0"/>
              <a:t>Note if the animals will be used for breeding.</a:t>
            </a:r>
          </a:p>
          <a:p>
            <a:pPr marL="285750" indent="-285750">
              <a:buFont typeface="Arial" panose="020B0604020202020204" pitchFamily="34" charset="0"/>
              <a:buChar char="•"/>
            </a:pPr>
            <a:r>
              <a:rPr lang="en-US" sz="1800" dirty="0" smtClean="0"/>
              <a:t>Enter the cage card numbers for shipment.</a:t>
            </a:r>
          </a:p>
          <a:p>
            <a:pPr marL="285750" indent="-285750">
              <a:buFont typeface="Arial" panose="020B0604020202020204" pitchFamily="34" charset="0"/>
              <a:buChar char="•"/>
            </a:pPr>
            <a:r>
              <a:rPr lang="en-US" sz="1800" dirty="0" smtClean="0"/>
              <a:t>DCM </a:t>
            </a:r>
            <a:r>
              <a:rPr lang="en-US" sz="1800" dirty="0"/>
              <a:t>understands that the numbers may change from the original requests due to animals available at shipment </a:t>
            </a:r>
            <a:r>
              <a:rPr lang="en-US" sz="1800" dirty="0" smtClean="0"/>
              <a:t>approval.</a:t>
            </a:r>
            <a:endParaRPr lang="en-US" sz="1800" dirty="0"/>
          </a:p>
          <a:p>
            <a:pPr marL="285750" indent="-285750">
              <a:buFont typeface="Arial" panose="020B0604020202020204" pitchFamily="34" charset="0"/>
              <a:buChar char="•"/>
            </a:pPr>
            <a:endParaRPr lang="en-US" sz="18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19966" y="1095871"/>
            <a:ext cx="4469660" cy="4648894"/>
          </a:xfrm>
          <a:prstGeom prst="rect">
            <a:avLst/>
          </a:prstGeom>
        </p:spPr>
      </p:pic>
    </p:spTree>
    <p:extLst>
      <p:ext uri="{BB962C8B-B14F-4D97-AF65-F5344CB8AC3E}">
        <p14:creationId xmlns:p14="http://schemas.microsoft.com/office/powerpoint/2010/main" val="114016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Animal exports cont.</a:t>
            </a:r>
            <a:endParaRPr lang="en-US" dirty="0"/>
          </a:p>
        </p:txBody>
      </p:sp>
      <p:sp>
        <p:nvSpPr>
          <p:cNvPr id="6" name="Text Placeholder 5"/>
          <p:cNvSpPr>
            <a:spLocks noGrp="1"/>
          </p:cNvSpPr>
          <p:nvPr>
            <p:ph type="body" sz="half" idx="2"/>
          </p:nvPr>
        </p:nvSpPr>
        <p:spPr>
          <a:xfrm>
            <a:off x="1024128" y="2013995"/>
            <a:ext cx="4659042" cy="4085863"/>
          </a:xfrm>
        </p:spPr>
        <p:txBody>
          <a:bodyPr>
            <a:noAutofit/>
          </a:bodyPr>
          <a:lstStyle/>
          <a:p>
            <a:pPr marL="285750" indent="-285750">
              <a:buFont typeface="Arial" panose="020B0604020202020204" pitchFamily="34" charset="0"/>
              <a:buChar char="•"/>
            </a:pPr>
            <a:r>
              <a:rPr lang="en-US" sz="1550" dirty="0" smtClean="0"/>
              <a:t>If animals have had experimental procedures or inoculated with any of the items listed in question 28, please list all.</a:t>
            </a:r>
          </a:p>
          <a:p>
            <a:pPr marL="285750" indent="-285750">
              <a:buFont typeface="Arial" panose="020B0604020202020204" pitchFamily="34" charset="0"/>
              <a:buChar char="•"/>
            </a:pPr>
            <a:r>
              <a:rPr lang="en-US" sz="1550" dirty="0" smtClean="0"/>
              <a:t>Specify who will pay the shipping charges. If OUHSC PI will pay, DCM will use our account an bill the PI. </a:t>
            </a:r>
          </a:p>
          <a:p>
            <a:pPr marL="285750" indent="-285750">
              <a:buFont typeface="Arial" panose="020B0604020202020204" pitchFamily="34" charset="0"/>
              <a:buChar char="•"/>
            </a:pPr>
            <a:r>
              <a:rPr lang="en-US" sz="1550" dirty="0" smtClean="0"/>
              <a:t>Note additional special circumstances or needs for the shipment.</a:t>
            </a:r>
          </a:p>
          <a:p>
            <a:pPr marL="285750" indent="-285750">
              <a:buFont typeface="Arial" panose="020B0604020202020204" pitchFamily="34" charset="0"/>
              <a:buChar char="•"/>
            </a:pPr>
            <a:r>
              <a:rPr lang="en-US" sz="1550" dirty="0" smtClean="0"/>
              <a:t>Enter the estimated ship date for export.</a:t>
            </a:r>
          </a:p>
          <a:p>
            <a:pPr marL="285750" indent="-285750">
              <a:buFont typeface="Arial" panose="020B0604020202020204" pitchFamily="34" charset="0"/>
              <a:buChar char="•"/>
            </a:pPr>
            <a:r>
              <a:rPr lang="en-US" sz="1550" dirty="0" smtClean="0"/>
              <a:t>Please note, the estimated ship date heavily relies on temperatures, and approval from receiving institution.</a:t>
            </a:r>
          </a:p>
          <a:p>
            <a:pPr marL="285750" indent="-285750">
              <a:buFont typeface="Arial" panose="020B0604020202020204" pitchFamily="34" charset="0"/>
              <a:buChar char="•"/>
            </a:pPr>
            <a:r>
              <a:rPr lang="en-US" sz="1550" dirty="0" smtClean="0"/>
              <a:t>Once you have completed the entire document, select submit. An email will be sent to DCM Exports/Imports of your request.</a:t>
            </a:r>
            <a:endParaRPr lang="en-US" sz="1550" dirty="0"/>
          </a:p>
          <a:p>
            <a:pPr marL="285750" indent="-285750">
              <a:buFont typeface="Arial" panose="020B0604020202020204" pitchFamily="34" charset="0"/>
              <a:buChar char="•"/>
            </a:pPr>
            <a:endParaRPr lang="en-US" sz="105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4962" y="1095871"/>
            <a:ext cx="4119667" cy="4648894"/>
          </a:xfrm>
          <a:prstGeom prst="rect">
            <a:avLst/>
          </a:prstGeom>
        </p:spPr>
      </p:pic>
    </p:spTree>
    <p:extLst>
      <p:ext uri="{BB962C8B-B14F-4D97-AF65-F5344CB8AC3E}">
        <p14:creationId xmlns:p14="http://schemas.microsoft.com/office/powerpoint/2010/main" val="3565498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Export process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888378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Export process Timeline</a:t>
            </a:r>
            <a:endParaRPr lang="en-US" dirty="0"/>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a:pPr>
            <a:r>
              <a:rPr lang="en-US" dirty="0" smtClean="0"/>
              <a:t>After initiation of the export request, DCM will contact the sending institution. DCM strives to contact the receiving institution within 72 hours of the request.</a:t>
            </a:r>
          </a:p>
          <a:p>
            <a:pPr marL="457200" indent="-457200">
              <a:buFont typeface="+mj-lt"/>
              <a:buAutoNum type="arabicPeriod"/>
            </a:pPr>
            <a:r>
              <a:rPr lang="en-US" dirty="0" smtClean="0"/>
              <a:t>If the receiving institution is in need of a MTA, please refer to slide 4.</a:t>
            </a:r>
          </a:p>
          <a:p>
            <a:pPr marL="457200" indent="-457200">
              <a:buFont typeface="+mj-lt"/>
              <a:buAutoNum type="arabicPeriod"/>
            </a:pPr>
            <a:r>
              <a:rPr lang="en-US" dirty="0" smtClean="0"/>
              <a:t>DCM will provide the receiving institution with the information that was supplied on the export form, with documents of our institution’s facility and health monitoring programs.</a:t>
            </a:r>
          </a:p>
          <a:p>
            <a:pPr marL="457200" indent="-457200">
              <a:buFont typeface="+mj-lt"/>
              <a:buAutoNum type="arabicPeriod"/>
            </a:pPr>
            <a:r>
              <a:rPr lang="en-US" dirty="0" smtClean="0"/>
              <a:t>If any additional information is needed by the receiver, DCM will either request from PI, if needed, or send the requested information.</a:t>
            </a:r>
          </a:p>
          <a:p>
            <a:pPr marL="457200" indent="-457200">
              <a:buFont typeface="+mj-lt"/>
              <a:buAutoNum type="arabicPeriod"/>
            </a:pPr>
            <a:r>
              <a:rPr lang="en-US" dirty="0" smtClean="0"/>
              <a:t>If the receiving institution requires additional testing, the PI or receiver will be responsible for all costs involved.</a:t>
            </a:r>
          </a:p>
          <a:p>
            <a:pPr marL="457200" indent="-457200">
              <a:buFont typeface="+mj-lt"/>
              <a:buAutoNum type="arabicPeriod"/>
            </a:pPr>
            <a:r>
              <a:rPr lang="en-US" dirty="0" smtClean="0"/>
              <a:t>The process of review and approval of the animal times vary by institution. </a:t>
            </a:r>
            <a:endParaRPr lang="en-US" dirty="0"/>
          </a:p>
        </p:txBody>
      </p:sp>
    </p:spTree>
    <p:extLst>
      <p:ext uri="{BB962C8B-B14F-4D97-AF65-F5344CB8AC3E}">
        <p14:creationId xmlns:p14="http://schemas.microsoft.com/office/powerpoint/2010/main" val="8023654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Export process Timeline cont.</a:t>
            </a:r>
            <a:endParaRPr lang="en-US" dirty="0"/>
          </a:p>
        </p:txBody>
      </p:sp>
      <p:sp>
        <p:nvSpPr>
          <p:cNvPr id="3" name="Content Placeholder 2"/>
          <p:cNvSpPr>
            <a:spLocks noGrp="1"/>
          </p:cNvSpPr>
          <p:nvPr>
            <p:ph idx="1"/>
          </p:nvPr>
        </p:nvSpPr>
        <p:spPr>
          <a:xfrm>
            <a:off x="1024128" y="1886673"/>
            <a:ext cx="9720073" cy="4699322"/>
          </a:xfrm>
        </p:spPr>
        <p:txBody>
          <a:bodyPr>
            <a:noAutofit/>
          </a:bodyPr>
          <a:lstStyle/>
          <a:p>
            <a:pPr marL="457200" indent="-457200">
              <a:buFont typeface="+mj-lt"/>
              <a:buAutoNum type="arabicPeriod"/>
            </a:pPr>
            <a:r>
              <a:rPr lang="en-US" sz="1650" dirty="0"/>
              <a:t>The process of review and approval of the animal times vary by institution. </a:t>
            </a:r>
          </a:p>
          <a:p>
            <a:pPr marL="457200" indent="-457200">
              <a:buFont typeface="+mj-lt"/>
              <a:buAutoNum type="arabicPeriod"/>
            </a:pPr>
            <a:r>
              <a:rPr lang="en-US" sz="1650" dirty="0" smtClean="0"/>
              <a:t>After approval has been given, DCM will coordinate with receiving institution on shipper and arrival preference. </a:t>
            </a:r>
          </a:p>
          <a:p>
            <a:pPr marL="457200" indent="-457200">
              <a:buFont typeface="+mj-lt"/>
              <a:buAutoNum type="arabicPeriod"/>
            </a:pPr>
            <a:r>
              <a:rPr lang="en-US" sz="1650" dirty="0" smtClean="0"/>
              <a:t>DCM will request that the PI or a lab member designate the cage(s) to be shipped with pink export shipping cards. You will be given instructions on where to collect these cards.</a:t>
            </a:r>
          </a:p>
          <a:p>
            <a:pPr marL="457200" indent="-457200">
              <a:buFont typeface="+mj-lt"/>
              <a:buAutoNum type="arabicPeriod"/>
            </a:pPr>
            <a:r>
              <a:rPr lang="en-US" sz="1650" dirty="0" smtClean="0"/>
              <a:t>After cage(s) are labeled for export, please minimize handling of mice for shipment to ensure their health status remains in good condition for shipment.</a:t>
            </a:r>
          </a:p>
          <a:p>
            <a:pPr marL="457200" indent="-457200">
              <a:buFont typeface="+mj-lt"/>
              <a:buAutoNum type="arabicPeriod"/>
            </a:pPr>
            <a:r>
              <a:rPr lang="en-US" sz="1650" dirty="0" smtClean="0"/>
              <a:t>Once cages are labeled DCM Veterinary staff will observe the health conditions of the animals. </a:t>
            </a:r>
          </a:p>
          <a:p>
            <a:pPr marL="457200" indent="-457200">
              <a:buFont typeface="+mj-lt"/>
              <a:buAutoNum type="arabicPeriod"/>
            </a:pPr>
            <a:r>
              <a:rPr lang="en-US" sz="1650" dirty="0" smtClean="0"/>
              <a:t>Pending temperatures, shipment will be scheduled according to receivers guidelines. Animals will not ship during extreme heat or extreme cold. Expect slight shipment delays during Summer and Winter months.</a:t>
            </a:r>
          </a:p>
          <a:p>
            <a:pPr marL="457200" indent="-457200">
              <a:buFont typeface="+mj-lt"/>
              <a:buAutoNum type="arabicPeriod"/>
            </a:pPr>
            <a:r>
              <a:rPr lang="en-US" sz="1650" dirty="0" smtClean="0"/>
              <a:t>Shipment scheduling will occur by DCM, PI will be notified of date and time animals are scheduled to ship.</a:t>
            </a:r>
          </a:p>
          <a:p>
            <a:pPr marL="457200" indent="-457200">
              <a:buFont typeface="+mj-lt"/>
              <a:buAutoNum type="arabicPeriod"/>
            </a:pPr>
            <a:r>
              <a:rPr lang="en-US" sz="1650" dirty="0" smtClean="0"/>
              <a:t>Many institutions do not accept breeding pairs, pregnant females, or un-weaned pups.  If the animals you wish to ship fall into any of those category’s, contact DCM immediately. This may delay your shipment.</a:t>
            </a:r>
          </a:p>
          <a:p>
            <a:pPr marL="457200" indent="-457200">
              <a:buFont typeface="+mj-lt"/>
              <a:buAutoNum type="arabicPeriod"/>
            </a:pPr>
            <a:r>
              <a:rPr lang="en-US" sz="1650" dirty="0" smtClean="0"/>
              <a:t>The process of review and approval of the animal times vary by institution. </a:t>
            </a:r>
            <a:endParaRPr lang="en-US" sz="1650" dirty="0"/>
          </a:p>
        </p:txBody>
      </p:sp>
    </p:spTree>
    <p:extLst>
      <p:ext uri="{BB962C8B-B14F-4D97-AF65-F5344CB8AC3E}">
        <p14:creationId xmlns:p14="http://schemas.microsoft.com/office/powerpoint/2010/main" val="36553183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 on animal exporting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867466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2144486" y="1860505"/>
            <a:ext cx="7772400" cy="1463675"/>
          </a:xfrm>
        </p:spPr>
        <p:txBody>
          <a:bodyPr>
            <a:noAutofit/>
          </a:bodyPr>
          <a:lstStyle/>
          <a:p>
            <a:r>
              <a:rPr lang="en-US" sz="4000" dirty="0" smtClean="0"/>
              <a:t>Questions on the process or general export guidelines? </a:t>
            </a:r>
            <a:br>
              <a:rPr lang="en-US" sz="4000" dirty="0" smtClean="0"/>
            </a:br>
            <a:r>
              <a:rPr lang="en-US" sz="4000" dirty="0" smtClean="0"/>
              <a:t/>
            </a:r>
            <a:br>
              <a:rPr lang="en-US" sz="4000" dirty="0" smtClean="0"/>
            </a:br>
            <a:r>
              <a:rPr lang="en-US" sz="4000" dirty="0"/>
              <a:t/>
            </a:r>
            <a:br>
              <a:rPr lang="en-US" sz="4000" dirty="0"/>
            </a:br>
            <a:r>
              <a:rPr lang="en-US" sz="4000" dirty="0"/>
              <a:t/>
            </a:r>
            <a:br>
              <a:rPr lang="en-US" sz="4000" dirty="0"/>
            </a:br>
            <a:r>
              <a:rPr lang="en-US" sz="4000" dirty="0" smtClean="0"/>
              <a:t>Please contact </a:t>
            </a:r>
            <a:r>
              <a:rPr lang="en-US" sz="4000" dirty="0" smtClean="0">
                <a:hlinkClick r:id="rId3"/>
              </a:rPr>
              <a:t>CMAnimalimportsexport@ouhsc.edu</a:t>
            </a:r>
            <a:r>
              <a:rPr lang="en-US" sz="4000" dirty="0" smtClean="0"/>
              <a:t> </a:t>
            </a:r>
            <a:endParaRPr lang="en-US" sz="4000" dirty="0"/>
          </a:p>
        </p:txBody>
      </p:sp>
    </p:spTree>
    <p:extLst>
      <p:ext uri="{BB962C8B-B14F-4D97-AF65-F5344CB8AC3E}">
        <p14:creationId xmlns:p14="http://schemas.microsoft.com/office/powerpoint/2010/main" val="317620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329184"/>
            <a:ext cx="9720072" cy="1499616"/>
          </a:xfrm>
        </p:spPr>
        <p:txBody>
          <a:bodyPr/>
          <a:lstStyle/>
          <a:p>
            <a:r>
              <a:rPr lang="en-US" dirty="0" smtClean="0"/>
              <a:t>Contacts</a:t>
            </a:r>
            <a:endParaRPr lang="en-US" dirty="0"/>
          </a:p>
        </p:txBody>
      </p:sp>
      <p:sp>
        <p:nvSpPr>
          <p:cNvPr id="3" name="Content Placeholder 2"/>
          <p:cNvSpPr>
            <a:spLocks noGrp="1"/>
          </p:cNvSpPr>
          <p:nvPr>
            <p:ph idx="1"/>
          </p:nvPr>
        </p:nvSpPr>
        <p:spPr>
          <a:xfrm>
            <a:off x="1024127" y="1506681"/>
            <a:ext cx="9720073" cy="4925291"/>
          </a:xfrm>
        </p:spPr>
        <p:txBody>
          <a:bodyPr>
            <a:normAutofit fontScale="85000" lnSpcReduction="20000"/>
          </a:bodyPr>
          <a:lstStyle/>
          <a:p>
            <a:pPr lvl="1"/>
            <a:r>
              <a:rPr lang="en-US" sz="2400" b="1" dirty="0" smtClean="0"/>
              <a:t>Animal Exports and Imports </a:t>
            </a:r>
            <a:r>
              <a:rPr lang="en-US" sz="2000" dirty="0" smtClean="0"/>
              <a:t>(</a:t>
            </a:r>
            <a:r>
              <a:rPr lang="en-US" sz="2000" b="1" dirty="0" smtClean="0">
                <a:hlinkClick r:id="rId2"/>
              </a:rPr>
              <a:t>CMAnimalImportsExport@ouhsc.edu</a:t>
            </a:r>
            <a:r>
              <a:rPr lang="en-US" sz="2000" b="1" dirty="0"/>
              <a:t>)</a:t>
            </a:r>
            <a:endParaRPr lang="en-US" sz="2000" dirty="0" smtClean="0"/>
          </a:p>
          <a:p>
            <a:pPr lvl="2"/>
            <a:r>
              <a:rPr lang="en-US" sz="1800" dirty="0" smtClean="0"/>
              <a:t>Animal Exports and Imports</a:t>
            </a:r>
          </a:p>
          <a:p>
            <a:pPr lvl="2"/>
            <a:r>
              <a:rPr lang="en-US" sz="1800" dirty="0" smtClean="0"/>
              <a:t>Animal Transporting Questions</a:t>
            </a:r>
          </a:p>
          <a:p>
            <a:pPr lvl="2"/>
            <a:r>
              <a:rPr lang="en-US" sz="1800" dirty="0" smtClean="0"/>
              <a:t>OUHSC Contact information for receiving institutions</a:t>
            </a:r>
          </a:p>
          <a:p>
            <a:pPr lvl="2"/>
            <a:r>
              <a:rPr lang="en-US" sz="1800" dirty="0" smtClean="0"/>
              <a:t>General Animal </a:t>
            </a:r>
            <a:r>
              <a:rPr lang="en-US" sz="1800" dirty="0"/>
              <a:t>Export/Import Questions</a:t>
            </a:r>
          </a:p>
          <a:p>
            <a:pPr lvl="2"/>
            <a:endParaRPr lang="en-US" sz="1800" dirty="0" smtClean="0"/>
          </a:p>
          <a:p>
            <a:pPr lvl="2"/>
            <a:endParaRPr lang="en-US" dirty="0" smtClean="0"/>
          </a:p>
          <a:p>
            <a:pPr lvl="1"/>
            <a:r>
              <a:rPr lang="en-US" sz="2400" b="1" dirty="0"/>
              <a:t>Animal Ordering, Billing, and Census Office</a:t>
            </a:r>
            <a:r>
              <a:rPr lang="en-US" sz="2000" dirty="0"/>
              <a:t>(</a:t>
            </a:r>
            <a:r>
              <a:rPr lang="en-US" sz="2000" b="1" dirty="0">
                <a:hlinkClick r:id="rId3"/>
              </a:rPr>
              <a:t>compmedhousingrequests@ouhsc.edu</a:t>
            </a:r>
            <a:r>
              <a:rPr lang="en-US" sz="2000" dirty="0"/>
              <a:t>)</a:t>
            </a:r>
          </a:p>
          <a:p>
            <a:pPr lvl="2"/>
            <a:r>
              <a:rPr lang="en-US" sz="1800" dirty="0"/>
              <a:t>Animal Transfers</a:t>
            </a:r>
          </a:p>
          <a:p>
            <a:pPr lvl="2"/>
            <a:r>
              <a:rPr lang="en-US" sz="1800" dirty="0"/>
              <a:t>Animal Orders</a:t>
            </a:r>
          </a:p>
          <a:p>
            <a:pPr lvl="2"/>
            <a:r>
              <a:rPr lang="en-US" sz="1800" dirty="0"/>
              <a:t>Cage Cards</a:t>
            </a:r>
          </a:p>
          <a:p>
            <a:pPr lvl="2"/>
            <a:r>
              <a:rPr lang="en-US" sz="1800" dirty="0" smtClean="0"/>
              <a:t>Vendor Additions</a:t>
            </a:r>
            <a:endParaRPr lang="en-US" sz="1800" dirty="0"/>
          </a:p>
          <a:p>
            <a:pPr lvl="2"/>
            <a:r>
              <a:rPr lang="en-US" sz="1800" dirty="0"/>
              <a:t>Account Additions and Issues</a:t>
            </a:r>
          </a:p>
          <a:p>
            <a:pPr lvl="2"/>
            <a:r>
              <a:rPr lang="en-US" sz="1800" dirty="0"/>
              <a:t>Strain/Stock/Breed Additions</a:t>
            </a:r>
            <a:r>
              <a:rPr lang="en-US" dirty="0" smtClean="0"/>
              <a:t/>
            </a:r>
            <a:br>
              <a:rPr lang="en-US" dirty="0" smtClean="0"/>
            </a:br>
            <a:endParaRPr lang="en-US" sz="1600" dirty="0" smtClean="0"/>
          </a:p>
          <a:p>
            <a:pPr lvl="1"/>
            <a:r>
              <a:rPr lang="en-US" sz="2400" b="1" dirty="0" smtClean="0"/>
              <a:t>Account and Program Support (</a:t>
            </a:r>
            <a:r>
              <a:rPr lang="en-US" sz="2400" b="1" dirty="0" smtClean="0">
                <a:hlinkClick r:id="rId4"/>
              </a:rPr>
              <a:t>comp-med@ouhsc.edu</a:t>
            </a:r>
            <a:r>
              <a:rPr lang="en-US" sz="2400" b="1" dirty="0" smtClean="0"/>
              <a:t>)</a:t>
            </a:r>
          </a:p>
          <a:p>
            <a:pPr lvl="2"/>
            <a:r>
              <a:rPr lang="en-US" sz="1800" dirty="0" smtClean="0"/>
              <a:t>TOPAZ Elements Accounts and Access</a:t>
            </a:r>
          </a:p>
          <a:p>
            <a:pPr lvl="2"/>
            <a:r>
              <a:rPr lang="en-US" sz="1800" dirty="0" smtClean="0"/>
              <a:t>TOPAZ Elements Application Support</a:t>
            </a:r>
          </a:p>
          <a:p>
            <a:pPr lvl="2"/>
            <a:r>
              <a:rPr lang="en-US" sz="1800" dirty="0" smtClean="0"/>
              <a:t>Website Feedback/Questions (acup.ouhsc.edu)</a:t>
            </a:r>
          </a:p>
          <a:p>
            <a:pPr lvl="2"/>
            <a:endParaRPr lang="en-US" dirty="0" smtClean="0"/>
          </a:p>
          <a:p>
            <a:pPr lvl="2"/>
            <a:endParaRPr lang="en-US" dirty="0" smtClean="0"/>
          </a:p>
          <a:p>
            <a:pPr lvl="2"/>
            <a:endParaRPr lang="en-US" dirty="0" smtClean="0"/>
          </a:p>
        </p:txBody>
      </p:sp>
    </p:spTree>
    <p:extLst>
      <p:ext uri="{BB962C8B-B14F-4D97-AF65-F5344CB8AC3E}">
        <p14:creationId xmlns:p14="http://schemas.microsoft.com/office/powerpoint/2010/main" val="723411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Export Process guidelines</a:t>
            </a:r>
            <a:endParaRPr lang="en-US" dirty="0"/>
          </a:p>
        </p:txBody>
      </p:sp>
    </p:spTree>
    <p:extLst>
      <p:ext uri="{BB962C8B-B14F-4D97-AF65-F5344CB8AC3E}">
        <p14:creationId xmlns:p14="http://schemas.microsoft.com/office/powerpoint/2010/main" val="1951526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Prerequisites to animal Export requests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PI must have:</a:t>
            </a:r>
          </a:p>
          <a:p>
            <a:pPr marL="457200" indent="-457200">
              <a:buFont typeface="+mj-lt"/>
              <a:buAutoNum type="arabicPeriod"/>
            </a:pPr>
            <a:r>
              <a:rPr lang="en-US" dirty="0" smtClean="0"/>
              <a:t>An approved IACUC protocol.</a:t>
            </a:r>
          </a:p>
          <a:p>
            <a:pPr marL="457200" indent="-457200">
              <a:buFont typeface="+mj-lt"/>
              <a:buAutoNum type="arabicPeriod"/>
            </a:pPr>
            <a:r>
              <a:rPr lang="en-US" b="1" dirty="0" smtClean="0"/>
              <a:t>If a MTA is required, please complete prior to export request.</a:t>
            </a:r>
          </a:p>
          <a:p>
            <a:pPr marL="457200" indent="-457200">
              <a:buFont typeface="+mj-lt"/>
              <a:buAutoNum type="arabicPeriod"/>
            </a:pPr>
            <a:r>
              <a:rPr lang="en-US" dirty="0" smtClean="0"/>
              <a:t>All exports will include costs involved with the exporting process, costs may vary dependent on time spent. This includes, but not limited to, communication with outside institution, gathering of required documents, health checks prior to shipping, and crating of animals to ship. </a:t>
            </a:r>
          </a:p>
          <a:p>
            <a:pPr marL="457200" indent="-457200">
              <a:buFont typeface="+mj-lt"/>
              <a:buAutoNum type="arabicPeriod"/>
            </a:pPr>
            <a:r>
              <a:rPr lang="en-US" dirty="0" smtClean="0"/>
              <a:t>If you do not have the contacts for the receiving institution, such as Veterinarian and shipping coordinator. Please contact the PI to which you are shipping for the information. DCM will not always have the contacts for all outside institutions.</a:t>
            </a:r>
            <a:endParaRPr lang="en-US" dirty="0"/>
          </a:p>
        </p:txBody>
      </p:sp>
    </p:spTree>
    <p:extLst>
      <p:ext uri="{BB962C8B-B14F-4D97-AF65-F5344CB8AC3E}">
        <p14:creationId xmlns:p14="http://schemas.microsoft.com/office/powerpoint/2010/main" val="81361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Animal Exports Requests</a:t>
            </a:r>
            <a:endParaRPr lang="en-US" dirty="0"/>
          </a:p>
        </p:txBody>
      </p:sp>
      <p:sp>
        <p:nvSpPr>
          <p:cNvPr id="3" name="Content Placeholder 2"/>
          <p:cNvSpPr>
            <a:spLocks noGrp="1"/>
          </p:cNvSpPr>
          <p:nvPr>
            <p:ph idx="1"/>
          </p:nvPr>
        </p:nvSpPr>
        <p:spPr>
          <a:xfrm>
            <a:off x="1024127" y="1917511"/>
            <a:ext cx="9720073" cy="4023360"/>
          </a:xfrm>
        </p:spPr>
        <p:txBody>
          <a:bodyPr/>
          <a:lstStyle/>
          <a:p>
            <a:r>
              <a:rPr lang="en-US" sz="3200" dirty="0" smtClean="0"/>
              <a:t>Please follow the link below to submit an export request.</a:t>
            </a:r>
          </a:p>
          <a:p>
            <a:endParaRPr lang="en-US" dirty="0"/>
          </a:p>
          <a:p>
            <a:endParaRPr lang="en-US" dirty="0" smtClean="0"/>
          </a:p>
          <a:p>
            <a:pPr algn="ctr"/>
            <a:r>
              <a:rPr lang="en-US" sz="3200" u="sng" dirty="0" smtClean="0">
                <a:hlinkClick r:id="rId3"/>
              </a:rPr>
              <a:t>DCM Animal Export request</a:t>
            </a:r>
            <a:endParaRPr lang="en-US" sz="3200" dirty="0"/>
          </a:p>
          <a:p>
            <a:r>
              <a:rPr lang="en-US" sz="3200" dirty="0"/>
              <a:t> </a:t>
            </a:r>
          </a:p>
          <a:p>
            <a:endParaRPr lang="en-US" dirty="0"/>
          </a:p>
        </p:txBody>
      </p:sp>
    </p:spTree>
    <p:extLst>
      <p:ext uri="{BB962C8B-B14F-4D97-AF65-F5344CB8AC3E}">
        <p14:creationId xmlns:p14="http://schemas.microsoft.com/office/powerpoint/2010/main" val="1295780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demonstration of placing an animal </a:t>
            </a:r>
            <a:r>
              <a:rPr lang="en-US" dirty="0" smtClean="0"/>
              <a:t>Export form</a:t>
            </a:r>
            <a:endParaRPr lang="en-US" dirty="0"/>
          </a:p>
        </p:txBody>
      </p:sp>
    </p:spTree>
    <p:extLst>
      <p:ext uri="{BB962C8B-B14F-4D97-AF65-F5344CB8AC3E}">
        <p14:creationId xmlns:p14="http://schemas.microsoft.com/office/powerpoint/2010/main" val="3683944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Animal export</a:t>
            </a:r>
            <a:endParaRPr lang="en-US" dirty="0"/>
          </a:p>
        </p:txBody>
      </p:sp>
      <p:sp>
        <p:nvSpPr>
          <p:cNvPr id="5" name="Right Arrow 4"/>
          <p:cNvSpPr/>
          <p:nvPr/>
        </p:nvSpPr>
        <p:spPr>
          <a:xfrm rot="8226557">
            <a:off x="8920626" y="2737771"/>
            <a:ext cx="789953" cy="31656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7"/>
          <p:cNvSpPr txBox="1">
            <a:spLocks noGrp="1"/>
          </p:cNvSpPr>
          <p:nvPr>
            <p:ph type="body" sz="half" idx="2"/>
          </p:nvPr>
        </p:nvSpPr>
        <p:spPr>
          <a:xfrm>
            <a:off x="937334" y="2361678"/>
            <a:ext cx="3027011" cy="2887585"/>
          </a:xfrm>
          <a:prstGeom prst="rect">
            <a:avLst/>
          </a:prstGeom>
          <a:noFill/>
        </p:spPr>
        <p:txBody>
          <a:bodyPr wrap="square" rtlCol="0">
            <a:spAutoFit/>
          </a:bodyPr>
          <a:lstStyle/>
          <a:p>
            <a:pPr marL="285750" indent="-285750">
              <a:buFont typeface="Arial" panose="020B0604020202020204" pitchFamily="34" charset="0"/>
              <a:buChar char="•"/>
            </a:pPr>
            <a:r>
              <a:rPr lang="en-US" sz="1800" dirty="0" smtClean="0"/>
              <a:t>Complete export OUHSC PI contact information as it is listed on the IACUC approved protocol.</a:t>
            </a:r>
          </a:p>
          <a:p>
            <a:pPr marL="285750" indent="-285750">
              <a:buFont typeface="Arial" panose="020B0604020202020204" pitchFamily="34" charset="0"/>
              <a:buChar char="•"/>
            </a:pPr>
            <a:r>
              <a:rPr lang="en-US" sz="1800" dirty="0" smtClean="0"/>
              <a:t>If the contact information is not listed or incorrect, DCM will contact you with the corrections needed to process the request</a:t>
            </a:r>
            <a:r>
              <a:rPr lang="en-US" dirty="0" smtClean="0"/>
              <a:t>.</a:t>
            </a:r>
            <a:endParaRPr lang="en-US" dirty="0"/>
          </a:p>
        </p:txBody>
      </p:sp>
      <p:pic>
        <p:nvPicPr>
          <p:cNvPr id="9" name="Content Placeholder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606724" y="902825"/>
            <a:ext cx="6786764" cy="5023413"/>
          </a:xfrm>
        </p:spPr>
      </p:pic>
    </p:spTree>
    <p:extLst>
      <p:ext uri="{BB962C8B-B14F-4D97-AF65-F5344CB8AC3E}">
        <p14:creationId xmlns:p14="http://schemas.microsoft.com/office/powerpoint/2010/main" val="2837636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Animal exports cont.</a:t>
            </a:r>
            <a:endParaRPr lang="en-US" dirty="0"/>
          </a:p>
        </p:txBody>
      </p:sp>
      <p:sp>
        <p:nvSpPr>
          <p:cNvPr id="6" name="Text Placeholder 5"/>
          <p:cNvSpPr>
            <a:spLocks noGrp="1"/>
          </p:cNvSpPr>
          <p:nvPr>
            <p:ph type="body" sz="half" idx="2"/>
          </p:nvPr>
        </p:nvSpPr>
        <p:spPr/>
        <p:txBody>
          <a:bodyPr>
            <a:normAutofit/>
          </a:bodyPr>
          <a:lstStyle/>
          <a:p>
            <a:pPr marL="285750" indent="-285750">
              <a:buFont typeface="Arial" panose="020B0604020202020204" pitchFamily="34" charset="0"/>
              <a:buChar char="•"/>
            </a:pPr>
            <a:r>
              <a:rPr lang="en-US" sz="1800" dirty="0" smtClean="0"/>
              <a:t>Provide a valid CFS. If PI or lab staff do not know the correct account, contact your billing administration.</a:t>
            </a:r>
          </a:p>
          <a:p>
            <a:pPr marL="285750" indent="-285750">
              <a:buFont typeface="Arial" panose="020B0604020202020204" pitchFamily="34" charset="0"/>
              <a:buChar char="•"/>
            </a:pPr>
            <a:r>
              <a:rPr lang="en-US" sz="1800" dirty="0" smtClean="0"/>
              <a:t>Enter in the receiving institution’s contact information.</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smtClean="0"/>
              <a:t>If you do not have this information Please refer to slide 4.</a:t>
            </a:r>
            <a:endParaRPr lang="en-US" sz="18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83496" y="923550"/>
            <a:ext cx="6142600" cy="4993536"/>
          </a:xfrm>
          <a:prstGeom prst="rect">
            <a:avLst/>
          </a:prstGeom>
        </p:spPr>
      </p:pic>
    </p:spTree>
    <p:extLst>
      <p:ext uri="{BB962C8B-B14F-4D97-AF65-F5344CB8AC3E}">
        <p14:creationId xmlns:p14="http://schemas.microsoft.com/office/powerpoint/2010/main" val="2603678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Animal exports cont.</a:t>
            </a:r>
            <a:endParaRPr lang="en-US" dirty="0"/>
          </a:p>
        </p:txBody>
      </p:sp>
      <p:sp>
        <p:nvSpPr>
          <p:cNvPr id="6" name="Text Placeholder 5"/>
          <p:cNvSpPr>
            <a:spLocks noGrp="1"/>
          </p:cNvSpPr>
          <p:nvPr>
            <p:ph type="body" sz="half" idx="2"/>
          </p:nvPr>
        </p:nvSpPr>
        <p:spPr/>
        <p:txBody>
          <a:bodyPr>
            <a:normAutofit/>
          </a:bodyPr>
          <a:lstStyle/>
          <a:p>
            <a:pPr marL="285750" indent="-285750">
              <a:buFont typeface="Arial" panose="020B0604020202020204" pitchFamily="34" charset="0"/>
              <a:buChar char="•"/>
            </a:pPr>
            <a:r>
              <a:rPr lang="en-US" sz="1800" dirty="0" smtClean="0"/>
              <a:t>Continue to enter the receiving institution contact information.</a:t>
            </a:r>
          </a:p>
          <a:p>
            <a:pPr marL="285750" indent="-285750">
              <a:buFont typeface="Arial" panose="020B0604020202020204" pitchFamily="34" charset="0"/>
              <a:buChar char="•"/>
            </a:pPr>
            <a:r>
              <a:rPr lang="en-US" sz="1800" dirty="0" smtClean="0"/>
              <a:t>If you do not know the exact shipping address for your export, please state the city and state or city and country.</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smtClean="0"/>
              <a:t>If you do not have this information Please refer to slide 4.</a:t>
            </a:r>
            <a:endParaRPr lang="en-US" sz="18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2100" y="923550"/>
            <a:ext cx="4525392" cy="4993536"/>
          </a:xfrm>
          <a:prstGeom prst="rect">
            <a:avLst/>
          </a:prstGeom>
        </p:spPr>
      </p:pic>
    </p:spTree>
    <p:extLst>
      <p:ext uri="{BB962C8B-B14F-4D97-AF65-F5344CB8AC3E}">
        <p14:creationId xmlns:p14="http://schemas.microsoft.com/office/powerpoint/2010/main" val="896714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7009</TotalTime>
  <Words>950</Words>
  <Application>Microsoft Office PowerPoint</Application>
  <PresentationFormat>Widescreen</PresentationFormat>
  <Paragraphs>91</Paragraphs>
  <Slides>17</Slides>
  <Notes>4</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Tw Cen MT</vt:lpstr>
      <vt:lpstr>Tw Cen MT Condensed</vt:lpstr>
      <vt:lpstr>Wingdings 3</vt:lpstr>
      <vt:lpstr>Integral</vt:lpstr>
      <vt:lpstr>TOPAZ </vt:lpstr>
      <vt:lpstr>Contacts</vt:lpstr>
      <vt:lpstr>Export Process guidelines</vt:lpstr>
      <vt:lpstr>Prerequisites to animal Export requests</vt:lpstr>
      <vt:lpstr>Animal Exports Requests</vt:lpstr>
      <vt:lpstr>demonstration of placing an animal Export form</vt:lpstr>
      <vt:lpstr>Animal export</vt:lpstr>
      <vt:lpstr>Animal exports cont.</vt:lpstr>
      <vt:lpstr>Animal exports cont.</vt:lpstr>
      <vt:lpstr>Animal exports cont.</vt:lpstr>
      <vt:lpstr>Animal exports cont.</vt:lpstr>
      <vt:lpstr>Animal exports cont.</vt:lpstr>
      <vt:lpstr>Export process</vt:lpstr>
      <vt:lpstr>Export process Timeline</vt:lpstr>
      <vt:lpstr>Export process Timeline cont.</vt:lpstr>
      <vt:lpstr>Questions on animal exporting</vt:lpstr>
      <vt:lpstr>Questions on the process or general export guidelines?     Please contact CMAnimalimportsexport@ouhsc.edu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TOPAZ</dc:title>
  <dc:creator>Aaron Admire</dc:creator>
  <cp:lastModifiedBy>Adams, Summer N (HSC)</cp:lastModifiedBy>
  <cp:revision>95</cp:revision>
  <dcterms:created xsi:type="dcterms:W3CDTF">2017-01-19T15:37:03Z</dcterms:created>
  <dcterms:modified xsi:type="dcterms:W3CDTF">2021-11-11T21:14:25Z</dcterms:modified>
</cp:coreProperties>
</file>