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7" r:id="rId3"/>
    <p:sldId id="267" r:id="rId4"/>
    <p:sldId id="283" r:id="rId5"/>
    <p:sldId id="270" r:id="rId6"/>
    <p:sldId id="28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76" r:id="rId18"/>
    <p:sldId id="277" r:id="rId19"/>
    <p:sldId id="303" r:id="rId20"/>
    <p:sldId id="304" r:id="rId21"/>
    <p:sldId id="29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Admire" initials="AA" lastIdx="1" clrIdx="0">
    <p:extLst>
      <p:ext uri="{19B8F6BF-5375-455C-9EA6-DF929625EA0E}">
        <p15:presenceInfo xmlns:p15="http://schemas.microsoft.com/office/powerpoint/2012/main" userId="714129333fd7bd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466" autoAdjust="0"/>
  </p:normalViewPr>
  <p:slideViewPr>
    <p:cSldViewPr snapToGrid="0">
      <p:cViewPr varScale="1">
        <p:scale>
          <a:sx n="86" d="100"/>
          <a:sy n="86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9T09:47:30.336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568E8-8C84-4789-9051-8B7C59550F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8A0C-52CE-4167-9419-0DE6EAD3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selecting the correct protocol the save button must be clicked before continuing.  This will automatically populate the Principle Investigators name.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filling out Protocol and Species, don’t forget</a:t>
            </a:r>
            <a:r>
              <a:rPr lang="en-US" baseline="0" dirty="0" smtClean="0"/>
              <a:t> to hit save!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8A0C-52CE-4167-9419-0DE6EAD3B8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3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9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0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2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CE5B51-F400-4760-8E11-B4799FD90C0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248D5E-93B9-45F2-A11C-F80014EF81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mpmedhousingrequests@ouhsc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tmp"/><Relationship Id="rId4" Type="http://schemas.openxmlformats.org/officeDocument/2006/relationships/hyperlink" Target="mailto:CMAnimalImportsExport@ouhsc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ompMedHousingRequests@ouhsc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mpmedhousingrequests@ouhsc.edu" TargetMode="External"/><Relationship Id="rId2" Type="http://schemas.openxmlformats.org/officeDocument/2006/relationships/hyperlink" Target="mailto:CMAnimalImportsExport@ouhs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p-med@ouhsc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MAnimalImportsExport@ouhsc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MAnimalImportsExport@ouhs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mpmedhousingrequests@ouh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opaz.ouhsc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TOPAZ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Animal </a:t>
            </a:r>
            <a:r>
              <a:rPr lang="en-US" sz="4000" dirty="0" smtClean="0"/>
              <a:t>Imports </a:t>
            </a:r>
            <a:r>
              <a:rPr lang="en-US" sz="4000" dirty="0" smtClean="0"/>
              <a:t>and Housing</a:t>
            </a:r>
            <a:endParaRPr lang="en-US" sz="4000" dirty="0"/>
          </a:p>
        </p:txBody>
      </p:sp>
      <p:pic>
        <p:nvPicPr>
          <p:cNvPr id="1026" name="Picture 2" descr="Image result for topaz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8"/>
          <a:stretch/>
        </p:blipFill>
        <p:spPr bwMode="auto">
          <a:xfrm>
            <a:off x="4285028" y="4710582"/>
            <a:ext cx="413507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AZ Elements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15968" r="-915" b="-8049"/>
          <a:stretch/>
        </p:blipFill>
        <p:spPr>
          <a:xfrm>
            <a:off x="423746" y="994768"/>
            <a:ext cx="11768254" cy="612359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326995" y="568713"/>
            <a:ext cx="412595" cy="3345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687" y="984405"/>
            <a:ext cx="2196791" cy="568712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20537" y="984405"/>
            <a:ext cx="9445083" cy="5687122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5687" y="6256042"/>
            <a:ext cx="200722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 Sections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91133" y="984405"/>
            <a:ext cx="2174487" cy="457200"/>
          </a:xfrm>
          <a:prstGeom prst="rect">
            <a:avLst/>
          </a:prstGeom>
          <a:solidFill>
            <a:srgbClr val="FFFF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Form 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960849">
            <a:off x="6955312" y="5818483"/>
            <a:ext cx="836341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</a:t>
            </a:r>
            <a:r>
              <a:rPr lang="en-US" dirty="0" smtClean="0"/>
              <a:t>Imports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318" y="2208869"/>
            <a:ext cx="2141033" cy="3810931"/>
          </a:xfrm>
        </p:spPr>
        <p:txBody>
          <a:bodyPr/>
          <a:lstStyle/>
          <a:p>
            <a:r>
              <a:rPr lang="en-US" dirty="0" smtClean="0"/>
              <a:t>Section 1:</a:t>
            </a:r>
          </a:p>
          <a:p>
            <a:r>
              <a:rPr lang="en-US" b="1" dirty="0" smtClean="0"/>
              <a:t>Protocol Information</a:t>
            </a:r>
          </a:p>
          <a:p>
            <a:endParaRPr lang="en-US" dirty="0" smtClean="0"/>
          </a:p>
          <a:p>
            <a:r>
              <a:rPr lang="en-US" dirty="0" smtClean="0"/>
              <a:t>Request ID</a:t>
            </a:r>
          </a:p>
          <a:p>
            <a:r>
              <a:rPr lang="en-US" dirty="0" smtClean="0"/>
              <a:t>Protocol and Species</a:t>
            </a:r>
            <a:endParaRPr lang="en-US" dirty="0"/>
          </a:p>
          <a:p>
            <a:r>
              <a:rPr lang="en-US" dirty="0" smtClean="0"/>
              <a:t>Principal Investigatory</a:t>
            </a:r>
            <a:endParaRPr lang="en-US" dirty="0" smtClean="0"/>
          </a:p>
          <a:p>
            <a:r>
              <a:rPr lang="en-US" dirty="0" smtClean="0"/>
              <a:t>PI Lab Contact</a:t>
            </a:r>
          </a:p>
          <a:p>
            <a:r>
              <a:rPr lang="en-US" dirty="0" smtClean="0"/>
              <a:t>PI Lab Contact Email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90" y="1694985"/>
            <a:ext cx="9426498" cy="43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0" y="234175"/>
            <a:ext cx="10760927" cy="51930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16501" y="731487"/>
            <a:ext cx="6000588" cy="918693"/>
            <a:chOff x="705175" y="2981437"/>
            <a:chExt cx="6000588" cy="525248"/>
          </a:xfrm>
        </p:grpSpPr>
        <p:sp>
          <p:nvSpPr>
            <p:cNvPr id="8" name="Right Arrow 7"/>
            <p:cNvSpPr/>
            <p:nvPr/>
          </p:nvSpPr>
          <p:spPr>
            <a:xfrm rot="13322427">
              <a:off x="705175" y="2981437"/>
              <a:ext cx="930694" cy="21613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34752" y="3022247"/>
              <a:ext cx="4971011" cy="4844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Click on the save button after filling out Protocol/Species, then click “next”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129" y="5635150"/>
            <a:ext cx="4114800" cy="8953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522888">
            <a:off x="6539093" y="5675670"/>
            <a:ext cx="628997" cy="3823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1080" y="5427239"/>
            <a:ext cx="331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filling out Protocol and Species, don’t forget to hit save!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7"/>
          <a:stretch/>
        </p:blipFill>
        <p:spPr>
          <a:xfrm>
            <a:off x="3523785" y="1"/>
            <a:ext cx="8363415" cy="5397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1737" y="624469"/>
            <a:ext cx="27320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2:</a:t>
            </a:r>
            <a:endParaRPr lang="en-US" dirty="0"/>
          </a:p>
          <a:p>
            <a:r>
              <a:rPr lang="en-US" b="1" dirty="0" smtClean="0"/>
              <a:t>Collaborating PI or Vendor Information</a:t>
            </a:r>
            <a:endParaRPr lang="en-US" b="1" dirty="0"/>
          </a:p>
          <a:p>
            <a:endParaRPr lang="en-US" dirty="0"/>
          </a:p>
          <a:p>
            <a:r>
              <a:rPr lang="en-US" b="1" dirty="0" smtClean="0"/>
              <a:t>Collaborating PI:</a:t>
            </a:r>
          </a:p>
          <a:p>
            <a:r>
              <a:rPr lang="en-US" dirty="0" smtClean="0"/>
              <a:t>Name</a:t>
            </a:r>
            <a:endParaRPr lang="en-US" dirty="0"/>
          </a:p>
          <a:p>
            <a:r>
              <a:rPr lang="en-US" dirty="0" smtClean="0"/>
              <a:t>Email</a:t>
            </a:r>
            <a:endParaRPr lang="en-US" dirty="0"/>
          </a:p>
          <a:p>
            <a:r>
              <a:rPr lang="en-US" dirty="0" smtClean="0"/>
              <a:t>Phone number</a:t>
            </a:r>
          </a:p>
          <a:p>
            <a:endParaRPr lang="en-US" dirty="0" smtClean="0"/>
          </a:p>
          <a:p>
            <a:r>
              <a:rPr lang="en-US" b="1" dirty="0" smtClean="0"/>
              <a:t>Collaborating Veterinarian:</a:t>
            </a:r>
            <a:endParaRPr lang="en-US" b="1" dirty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Phone Number</a:t>
            </a:r>
          </a:p>
          <a:p>
            <a:endParaRPr lang="en-US" dirty="0"/>
          </a:p>
          <a:p>
            <a:r>
              <a:rPr lang="en-US" b="1" dirty="0" smtClean="0"/>
              <a:t>Collaborating Coordinator:</a:t>
            </a:r>
          </a:p>
          <a:p>
            <a:r>
              <a:rPr lang="en-US" dirty="0" smtClean="0"/>
              <a:t>Name </a:t>
            </a:r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REQUIRED</a:t>
            </a:r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Email  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REQUIRED</a:t>
            </a:r>
            <a:r>
              <a:rPr lang="en-US" sz="2400" b="1" dirty="0" smtClean="0">
                <a:solidFill>
                  <a:srgbClr val="FF0000"/>
                </a:solidFill>
              </a:rPr>
              <a:t>*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Phone Number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31685" r="31310" b="1629"/>
          <a:stretch/>
        </p:blipFill>
        <p:spPr>
          <a:xfrm>
            <a:off x="3523785" y="5397191"/>
            <a:ext cx="8386275" cy="12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156" y="3192178"/>
            <a:ext cx="59266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3</a:t>
            </a:r>
          </a:p>
          <a:p>
            <a:r>
              <a:rPr lang="en-US" dirty="0" smtClean="0"/>
              <a:t>Animal Information</a:t>
            </a:r>
          </a:p>
          <a:p>
            <a:endParaRPr lang="en-US" dirty="0" smtClean="0"/>
          </a:p>
          <a:p>
            <a:r>
              <a:rPr lang="en-US" sz="1600" dirty="0" smtClean="0"/>
              <a:t>Select the vendor and country of origin. Proceed to select your </a:t>
            </a:r>
            <a:r>
              <a:rPr lang="en-US" sz="1600" dirty="0" smtClean="0"/>
              <a:t>desired/estimated delivery date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sz="1400" dirty="0" smtClean="0"/>
          </a:p>
          <a:p>
            <a:r>
              <a:rPr lang="en-US" sz="1400" dirty="0" smtClean="0"/>
              <a:t>If </a:t>
            </a:r>
            <a:r>
              <a:rPr lang="en-US" sz="1400" dirty="0"/>
              <a:t>multiple deliveries are requested, you may select however many deliveries you wish for the order.  Every delivery must be the same strain, and age/weight requirement.  You may even enter multiple strains per order with the same delivery date if necessary, just select the date and create as many deliveries as requested.  </a:t>
            </a:r>
            <a:endParaRPr lang="en-US" sz="14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Please note import time frames may vary, the average process can take up to three weeks.</a:t>
            </a:r>
            <a:endParaRPr lang="en-US" sz="1600" b="1" dirty="0"/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6" y="333621"/>
            <a:ext cx="11329639" cy="300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870" y="2402377"/>
            <a:ext cx="4352925" cy="43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4" y="256822"/>
            <a:ext cx="11569609" cy="554037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7207595">
            <a:off x="3144675" y="1974631"/>
            <a:ext cx="473826" cy="9476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8214" y="5994400"/>
            <a:ext cx="1156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blue arrow to enter the order information. </a:t>
            </a:r>
          </a:p>
          <a:p>
            <a:r>
              <a:rPr lang="en-US" dirty="0"/>
              <a:t>If you don’t see this information, please hit the “save” button before trying to continue.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467" y="5497689"/>
            <a:ext cx="11238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dirty="0"/>
              <a:t>you are placing an order to be housed in the Rodent Barrier </a:t>
            </a:r>
            <a:r>
              <a:rPr lang="en-US" sz="1600" dirty="0" smtClean="0"/>
              <a:t>Facility, </a:t>
            </a:r>
            <a:r>
              <a:rPr lang="en-US" sz="1600" dirty="0"/>
              <a:t>please </a:t>
            </a:r>
            <a:r>
              <a:rPr lang="en-US" sz="1600" dirty="0" smtClean="0"/>
              <a:t>note that the mice will be housed in quarantine, if approved. </a:t>
            </a:r>
          </a:p>
          <a:p>
            <a:r>
              <a:rPr lang="en-US" sz="1600" dirty="0" smtClean="0"/>
              <a:t>If your strain, stock, or breed are not listed, submit a request to </a:t>
            </a:r>
            <a:r>
              <a:rPr lang="en-US" sz="1600" dirty="0" smtClean="0">
                <a:hlinkClick r:id="rId3"/>
              </a:rPr>
              <a:t>compmedhousingrequests@ouhsc.edu</a:t>
            </a:r>
            <a:r>
              <a:rPr lang="en-US" sz="1600" dirty="0" smtClean="0"/>
              <a:t>, you will be notified when it has been added.</a:t>
            </a:r>
            <a:endParaRPr lang="en-US" sz="1600" dirty="0"/>
          </a:p>
          <a:p>
            <a:r>
              <a:rPr lang="en-US" sz="1600" dirty="0" smtClean="0"/>
              <a:t>Please contact </a:t>
            </a:r>
            <a:r>
              <a:rPr lang="en-US" sz="1600" dirty="0" smtClean="0">
                <a:hlinkClick r:id="rId4"/>
              </a:rPr>
              <a:t>CMAnimalImportsExport@ouhsc.edu</a:t>
            </a:r>
            <a:r>
              <a:rPr lang="en-US" sz="1600" dirty="0" smtClean="0"/>
              <a:t> for questions on quarantine housing.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" y="304258"/>
            <a:ext cx="12192000" cy="508455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212769" y="1873946"/>
            <a:ext cx="173591" cy="4928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01123" y="1873946"/>
            <a:ext cx="167268" cy="4928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59938" y="1873946"/>
            <a:ext cx="182880" cy="4928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36" y="748492"/>
            <a:ext cx="2076450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397" y="2128058"/>
            <a:ext cx="1023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mouse cages have 5 mice per cage, and standard rat cages have 2 rats per cage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have special needs and want animals housed separately, please choose 1 per cage.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2" y="884155"/>
            <a:ext cx="10742355" cy="1152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9703" y="2503715"/>
            <a:ext cx="102325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account you wish to use for per diem or bill to is not showing up please contact </a:t>
            </a:r>
            <a:r>
              <a:rPr lang="en-US" dirty="0" smtClean="0">
                <a:hlinkClick r:id="rId4"/>
              </a:rPr>
              <a:t>CompMedHousingRequests@ouhsc.edu</a:t>
            </a:r>
            <a:r>
              <a:rPr lang="en-US" dirty="0" smtClean="0"/>
              <a:t> to </a:t>
            </a:r>
            <a:r>
              <a:rPr lang="en-US" dirty="0"/>
              <a:t>have the account added into TOPAZ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be able to provide a full </a:t>
            </a:r>
            <a:r>
              <a:rPr lang="en-US" dirty="0" smtClean="0"/>
              <a:t>account number.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36" y="748492"/>
            <a:ext cx="2076450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397" y="2128058"/>
            <a:ext cx="1023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mouse cages have 5 mice per cage, and standard rat cages have 2 rats per cage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have special needs and want animals housed separately, please choose 1 per cage.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29184"/>
            <a:ext cx="9720072" cy="1499616"/>
          </a:xfrm>
        </p:spPr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506681"/>
            <a:ext cx="9720073" cy="4925291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Animal </a:t>
            </a:r>
            <a:r>
              <a:rPr lang="en-US" sz="2400" b="1" dirty="0" smtClean="0"/>
              <a:t>Imports (</a:t>
            </a:r>
            <a:r>
              <a:rPr lang="en-US" b="1" dirty="0" smtClean="0">
                <a:hlinkClick r:id="rId2"/>
              </a:rPr>
              <a:t>CMAnimalImportsExport@ouhsc.edu</a:t>
            </a:r>
            <a:r>
              <a:rPr lang="en-US" b="1" dirty="0" smtClean="0"/>
              <a:t>)</a:t>
            </a:r>
          </a:p>
          <a:p>
            <a:pPr lvl="2"/>
            <a:r>
              <a:rPr lang="en-US" sz="2000" dirty="0" smtClean="0"/>
              <a:t>Animal Import Request Information</a:t>
            </a:r>
            <a:endParaRPr lang="en-US" sz="2000" dirty="0"/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 smtClean="0"/>
              <a:t>Billing, and Census Office</a:t>
            </a:r>
            <a:r>
              <a:rPr lang="en-US" sz="2000" dirty="0" smtClean="0"/>
              <a:t>(</a:t>
            </a:r>
            <a:r>
              <a:rPr lang="en-US" sz="2000" b="1" dirty="0" smtClean="0">
                <a:hlinkClick r:id="rId3"/>
              </a:rPr>
              <a:t>compmedhousingrequests@ouhsc.edu</a:t>
            </a:r>
            <a:r>
              <a:rPr lang="en-US" sz="2000" dirty="0" smtClean="0"/>
              <a:t>)</a:t>
            </a:r>
          </a:p>
          <a:p>
            <a:pPr lvl="2"/>
            <a:r>
              <a:rPr lang="en-US" sz="1800" dirty="0" smtClean="0"/>
              <a:t>Animal Transfers</a:t>
            </a:r>
          </a:p>
          <a:p>
            <a:pPr lvl="2"/>
            <a:r>
              <a:rPr lang="en-US" sz="1800" dirty="0" smtClean="0"/>
              <a:t>Animal Orders</a:t>
            </a:r>
          </a:p>
          <a:p>
            <a:pPr lvl="2"/>
            <a:r>
              <a:rPr lang="en-US" sz="1800" dirty="0" smtClean="0"/>
              <a:t>Account </a:t>
            </a:r>
            <a:r>
              <a:rPr lang="en-US" sz="1800" dirty="0" smtClean="0"/>
              <a:t>Additions and Issues</a:t>
            </a:r>
          </a:p>
          <a:p>
            <a:pPr lvl="2"/>
            <a:r>
              <a:rPr lang="en-US" sz="1800" dirty="0" smtClean="0"/>
              <a:t>Strain/Stock/Breed Additions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  <a:p>
            <a:pPr lvl="1"/>
            <a:r>
              <a:rPr lang="en-US" sz="2400" b="1" dirty="0" smtClean="0"/>
              <a:t>Account and Program Support (</a:t>
            </a:r>
            <a:r>
              <a:rPr lang="en-US" sz="2400" b="1" dirty="0" smtClean="0">
                <a:hlinkClick r:id="rId4"/>
              </a:rPr>
              <a:t>comp-med@ouhsc.edu</a:t>
            </a:r>
            <a:r>
              <a:rPr lang="en-US" sz="2400" b="1" dirty="0" smtClean="0"/>
              <a:t>)</a:t>
            </a:r>
          </a:p>
          <a:p>
            <a:pPr lvl="2"/>
            <a:r>
              <a:rPr lang="en-US" sz="1800" dirty="0" smtClean="0"/>
              <a:t>TOPAZ Elements Accounts and Access</a:t>
            </a:r>
          </a:p>
          <a:p>
            <a:pPr lvl="2"/>
            <a:r>
              <a:rPr lang="en-US" sz="1800" dirty="0" smtClean="0"/>
              <a:t>TOPAZ Elements Application Support</a:t>
            </a:r>
          </a:p>
          <a:p>
            <a:pPr lvl="2"/>
            <a:r>
              <a:rPr lang="en-US" sz="1800" dirty="0" smtClean="0"/>
              <a:t>Website Feedback/Questions (acup.ouhsc.edu)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4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981" y="1913054"/>
            <a:ext cx="3557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3 continued:</a:t>
            </a:r>
          </a:p>
          <a:p>
            <a:endParaRPr lang="en-US" dirty="0"/>
          </a:p>
          <a:p>
            <a:r>
              <a:rPr lang="en-US" dirty="0" smtClean="0"/>
              <a:t>Answer all sections listed. </a:t>
            </a:r>
          </a:p>
          <a:p>
            <a:endParaRPr lang="en-US" dirty="0" smtClean="0"/>
          </a:p>
          <a:p>
            <a:r>
              <a:rPr lang="en-US" dirty="0" smtClean="0"/>
              <a:t>Shipping courier services used will be at the discretion of DCM and the sending institution.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If you are unsure of any question listed, please contact </a:t>
            </a:r>
            <a:r>
              <a:rPr lang="en-US" dirty="0" smtClean="0">
                <a:hlinkClick r:id="rId3"/>
              </a:rPr>
              <a:t>CMAnimalImportsExport@ouhsc.edu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5"/>
          <a:stretch/>
        </p:blipFill>
        <p:spPr>
          <a:xfrm>
            <a:off x="4449337" y="906612"/>
            <a:ext cx="6891454" cy="45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70" y="1576081"/>
            <a:ext cx="6503719" cy="4384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8715" y="760020"/>
            <a:ext cx="6898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SUBMITTING AN ORDER EXAMPLE: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34143" y="2013857"/>
            <a:ext cx="2732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 not select the “Send” button DCM will not be notified your order has been submitted for processing.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8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IMPORT SUBMISSION IS 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DCM will review the Import submission, if there are any questions or clarification needed, you and your lab contact will be notified via email. </a:t>
            </a:r>
          </a:p>
          <a:p>
            <a:r>
              <a:rPr lang="en-US" sz="2800" dirty="0" smtClean="0"/>
              <a:t>Once contact begins with the shipping institution the PI and PI’s lab contact will be on the communication emails regarding their request. </a:t>
            </a:r>
          </a:p>
          <a:p>
            <a:r>
              <a:rPr lang="en-US" sz="2800" dirty="0" smtClean="0"/>
              <a:t>If at anytime you have questions or need to know where we are at in the process, contact </a:t>
            </a:r>
            <a:r>
              <a:rPr lang="en-US" sz="2800" dirty="0" smtClean="0">
                <a:hlinkClick r:id="rId2"/>
              </a:rPr>
              <a:t>CMAnimalImportsExport@ouhsc.edu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75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Housing and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05" y="1917511"/>
            <a:ext cx="9968696" cy="40233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Comparative Medicine uses TOPAZ Elements Form</a:t>
            </a:r>
            <a:r>
              <a:rPr lang="en-US" sz="2000" dirty="0"/>
              <a:t> </a:t>
            </a:r>
            <a:r>
              <a:rPr lang="en-US" sz="2000" dirty="0" smtClean="0"/>
              <a:t>for Animal </a:t>
            </a:r>
            <a:r>
              <a:rPr lang="en-US" sz="2000" dirty="0" smtClean="0"/>
              <a:t>Orders, Imports, </a:t>
            </a:r>
            <a:r>
              <a:rPr lang="en-US" sz="2000" dirty="0" smtClean="0"/>
              <a:t>and Housing.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2397058"/>
            <a:ext cx="7294780" cy="35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960137"/>
            <a:ext cx="9855843" cy="1463040"/>
          </a:xfrm>
        </p:spPr>
        <p:txBody>
          <a:bodyPr/>
          <a:lstStyle/>
          <a:p>
            <a:r>
              <a:rPr lang="en-US" dirty="0" smtClean="0"/>
              <a:t>Placing an </a:t>
            </a:r>
            <a:r>
              <a:rPr lang="en-US" dirty="0" smtClean="0"/>
              <a:t>animal IMPORT </a:t>
            </a:r>
            <a:r>
              <a:rPr lang="en-US" dirty="0" smtClean="0"/>
              <a:t>housing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to animal </a:t>
            </a:r>
            <a:r>
              <a:rPr lang="en-US" dirty="0" smtClean="0"/>
              <a:t>IMPORTS IN </a:t>
            </a:r>
            <a:r>
              <a:rPr lang="en-US" dirty="0" smtClean="0"/>
              <a:t>TOPAZ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PI must have: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approved IACUC protocol with animals remaining. </a:t>
            </a:r>
            <a:r>
              <a:rPr lang="en-US" dirty="0" smtClean="0"/>
              <a:t>Under special circumstances, the DCM holding protocol may be approved for usage.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active/approved account (email </a:t>
            </a:r>
            <a:r>
              <a:rPr lang="en-US" dirty="0" smtClean="0">
                <a:hlinkClick r:id="rId2"/>
              </a:rPr>
              <a:t>compmedhousingrequests@ouhsc.edu</a:t>
            </a:r>
            <a:r>
              <a:rPr lang="en-US" dirty="0" smtClean="0"/>
              <a:t> if account is not present when trying to order animals).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 MTA is required, please start the process prior to submitting an import request.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02836" cy="485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693378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 of placing an </a:t>
            </a:r>
            <a:r>
              <a:rPr lang="en-US" dirty="0" smtClean="0"/>
              <a:t>animal IMPORT </a:t>
            </a:r>
            <a:r>
              <a:rPr lang="en-US" dirty="0" smtClean="0"/>
              <a:t>housing form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804"/>
          <a:stretch/>
        </p:blipFill>
        <p:spPr>
          <a:xfrm>
            <a:off x="896171" y="810491"/>
            <a:ext cx="10314177" cy="31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24999"/>
            <a:ext cx="9720072" cy="957256"/>
          </a:xfrm>
        </p:spPr>
        <p:txBody>
          <a:bodyPr/>
          <a:lstStyle/>
          <a:p>
            <a:r>
              <a:rPr lang="en-US" b="1" u="sng" dirty="0" smtClean="0"/>
              <a:t>Animal housing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82255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can submit an </a:t>
            </a:r>
            <a:r>
              <a:rPr lang="en-US" dirty="0" smtClean="0"/>
              <a:t>animal housing form in </a:t>
            </a:r>
            <a:r>
              <a:rPr lang="en-US" dirty="0"/>
              <a:t>Topaz for any approved protocol.  Animal orders can be scheduled for a single delivery or a standing order. The following tutorials explain how to create an </a:t>
            </a:r>
            <a:r>
              <a:rPr lang="en-US" dirty="0" smtClean="0"/>
              <a:t>order, housing form, and then schedule </a:t>
            </a:r>
            <a:r>
              <a:rPr lang="en-US" dirty="0"/>
              <a:t>delivery.  </a:t>
            </a:r>
          </a:p>
          <a:p>
            <a:r>
              <a:rPr lang="en-US" b="1" u="sng" dirty="0"/>
              <a:t>How to </a:t>
            </a:r>
            <a:r>
              <a:rPr lang="en-US" b="1" u="sng" dirty="0" smtClean="0"/>
              <a:t>fill Animal Housing Forms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Log into Topaz Elements (</a:t>
            </a:r>
            <a:r>
              <a:rPr lang="en-US" b="1" dirty="0" smtClean="0">
                <a:hlinkClick r:id="rId2"/>
              </a:rPr>
              <a:t>https://topaz.ouhsc.edu</a:t>
            </a:r>
            <a:r>
              <a:rPr lang="en-US" b="1" dirty="0" smtClean="0"/>
              <a:t>)</a:t>
            </a:r>
          </a:p>
          <a:p>
            <a:pPr lvl="0"/>
            <a:r>
              <a:rPr lang="en-US" dirty="0" smtClean="0"/>
              <a:t>Under </a:t>
            </a:r>
            <a:r>
              <a:rPr lang="en-US" b="1" dirty="0"/>
              <a:t>Operations</a:t>
            </a:r>
            <a:r>
              <a:rPr lang="en-US" dirty="0"/>
              <a:t>, click on</a:t>
            </a:r>
            <a:r>
              <a:rPr lang="en-US" b="1" dirty="0"/>
              <a:t> Animal Orders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804"/>
          <a:stretch/>
        </p:blipFill>
        <p:spPr>
          <a:xfrm>
            <a:off x="1368325" y="3993270"/>
            <a:ext cx="8673109" cy="26786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84164" y="5552014"/>
            <a:ext cx="1376218" cy="323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123623">
            <a:off x="7222876" y="4731865"/>
            <a:ext cx="390293" cy="8363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Orders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326196"/>
            <a:ext cx="5678488" cy="417703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226557">
            <a:off x="8920626" y="2737771"/>
            <a:ext cx="789953" cy="316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72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Hover over “Orders” (Mouse Picture)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“Create New Order”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46" y="1794714"/>
            <a:ext cx="6223551" cy="35729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Orders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</a:t>
            </a:r>
            <a:r>
              <a:rPr lang="en-US" dirty="0" smtClean="0"/>
              <a:t>“</a:t>
            </a:r>
            <a:r>
              <a:rPr lang="en-US" dirty="0" smtClean="0"/>
              <a:t>Import Animals Request Form</a:t>
            </a:r>
            <a:r>
              <a:rPr lang="en-US" dirty="0" smtClean="0"/>
              <a:t>”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this form (one delivery per strain) when </a:t>
            </a:r>
            <a:r>
              <a:rPr lang="en-US" dirty="0" smtClean="0"/>
              <a:t>requesting animals </a:t>
            </a:r>
            <a:r>
              <a:rPr lang="en-US" dirty="0"/>
              <a:t>to be housed in one of our Comparative Medicine Facilities. This is the only form needed when </a:t>
            </a:r>
            <a:r>
              <a:rPr lang="en-US" dirty="0" smtClean="0"/>
              <a:t>importing </a:t>
            </a:r>
            <a:r>
              <a:rPr lang="en-US" dirty="0"/>
              <a:t>animals </a:t>
            </a:r>
            <a:r>
              <a:rPr lang="en-US" dirty="0" smtClean="0"/>
              <a:t>obtained </a:t>
            </a:r>
            <a:r>
              <a:rPr lang="en-US" dirty="0"/>
              <a:t>from </a:t>
            </a:r>
            <a:r>
              <a:rPr lang="en-US" dirty="0" smtClean="0"/>
              <a:t>outside institutions and collaborating PI’s outside of OUHSC. </a:t>
            </a:r>
            <a:r>
              <a:rPr lang="en-US" dirty="0" smtClean="0"/>
              <a:t>New </a:t>
            </a:r>
            <a:r>
              <a:rPr lang="en-US" dirty="0" smtClean="0"/>
              <a:t>commercial vendors may also be treated as an import. </a:t>
            </a:r>
            <a:r>
              <a:rPr lang="en-US" dirty="0"/>
              <a:t>Incomplete information will result in a delay in approval of the order.</a:t>
            </a:r>
          </a:p>
        </p:txBody>
      </p:sp>
      <p:sp>
        <p:nvSpPr>
          <p:cNvPr id="8" name="Right Arrow 7"/>
          <p:cNvSpPr/>
          <p:nvPr/>
        </p:nvSpPr>
        <p:spPr>
          <a:xfrm rot="2055575">
            <a:off x="4968993" y="2311291"/>
            <a:ext cx="888510" cy="3679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2655</TotalTime>
  <Words>897</Words>
  <Application>Microsoft Office PowerPoint</Application>
  <PresentationFormat>Widescreen</PresentationFormat>
  <Paragraphs>114</Paragraphs>
  <Slides>22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 3</vt:lpstr>
      <vt:lpstr>Integral</vt:lpstr>
      <vt:lpstr>TOPAZ </vt:lpstr>
      <vt:lpstr>Contacts</vt:lpstr>
      <vt:lpstr>Animal Housing and Ordering</vt:lpstr>
      <vt:lpstr>Placing an animal IMPORT housing form</vt:lpstr>
      <vt:lpstr>Prerequisites to animal IMPORTS IN TOPAZ</vt:lpstr>
      <vt:lpstr>demonstration of placing an animal IMPORT housing form</vt:lpstr>
      <vt:lpstr>Animal housing Form</vt:lpstr>
      <vt:lpstr>Animal Orders</vt:lpstr>
      <vt:lpstr>Animal Orders</vt:lpstr>
      <vt:lpstr>PowerPoint Presentation</vt:lpstr>
      <vt:lpstr>Animal Imports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IMPORT SUBMISSION IS RECEIVED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TOPAZ</dc:title>
  <dc:creator>Aaron Admire</dc:creator>
  <cp:lastModifiedBy>Adams, Summer N (HSC)</cp:lastModifiedBy>
  <cp:revision>93</cp:revision>
  <dcterms:created xsi:type="dcterms:W3CDTF">2017-01-19T15:37:03Z</dcterms:created>
  <dcterms:modified xsi:type="dcterms:W3CDTF">2021-10-05T20:52:18Z</dcterms:modified>
</cp:coreProperties>
</file>